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3" r:id="rId7"/>
    <p:sldId id="265" r:id="rId8"/>
    <p:sldId id="266" r:id="rId9"/>
    <p:sldId id="261" r:id="rId10"/>
    <p:sldId id="264"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445" autoAdjust="0"/>
  </p:normalViewPr>
  <p:slideViewPr>
    <p:cSldViewPr snapToGrid="0">
      <p:cViewPr varScale="1">
        <p:scale>
          <a:sx n="81" d="100"/>
          <a:sy n="81" d="100"/>
        </p:scale>
        <p:origin x="96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C9B6B5-D602-494C-8250-1A87D7D0765A}" type="datetimeFigureOut">
              <a:rPr lang="en-US" smtClean="0"/>
              <a:t>12/16/2019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1FA190-EB3E-4169-8513-C318C47F0EC7}" type="slidenum">
              <a:rPr lang="en-US" smtClean="0"/>
              <a:t>‹#›</a:t>
            </a:fld>
            <a:endParaRPr lang="en-US"/>
          </a:p>
        </p:txBody>
      </p:sp>
    </p:spTree>
    <p:extLst>
      <p:ext uri="{BB962C8B-B14F-4D97-AF65-F5344CB8AC3E}">
        <p14:creationId xmlns:p14="http://schemas.microsoft.com/office/powerpoint/2010/main" val="450223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me what you see…</a:t>
            </a:r>
          </a:p>
          <a:p>
            <a:r>
              <a:rPr lang="en-US" dirty="0"/>
              <a:t>Stack is a composite structure that is built with smaller structures that are placed one upon another.</a:t>
            </a:r>
          </a:p>
        </p:txBody>
      </p:sp>
      <p:sp>
        <p:nvSpPr>
          <p:cNvPr id="4" name="Slide Number Placeholder 3"/>
          <p:cNvSpPr>
            <a:spLocks noGrp="1"/>
          </p:cNvSpPr>
          <p:nvPr>
            <p:ph type="sldNum" sz="quarter" idx="5"/>
          </p:nvPr>
        </p:nvSpPr>
        <p:spPr/>
        <p:txBody>
          <a:bodyPr/>
          <a:lstStyle/>
          <a:p>
            <a:fld id="{391FA190-EB3E-4169-8513-C318C47F0EC7}" type="slidenum">
              <a:rPr lang="en-US" smtClean="0"/>
              <a:t>2</a:t>
            </a:fld>
            <a:endParaRPr lang="en-US"/>
          </a:p>
        </p:txBody>
      </p:sp>
    </p:spTree>
    <p:extLst>
      <p:ext uri="{BB962C8B-B14F-4D97-AF65-F5344CB8AC3E}">
        <p14:creationId xmlns:p14="http://schemas.microsoft.com/office/powerpoint/2010/main" val="3090972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front end of a Television? We can say as the remote, the various controls in the menu, volume up/down button..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backend of the Television? Your LED panels, resistors and capacitors.</a:t>
            </a:r>
          </a:p>
          <a:p>
            <a:endParaRPr lang="en-US" dirty="0"/>
          </a:p>
          <a:p>
            <a:endParaRPr lang="en-US" dirty="0"/>
          </a:p>
          <a:p>
            <a:r>
              <a:rPr lang="en-US" dirty="0"/>
              <a:t>What is front end?</a:t>
            </a:r>
          </a:p>
          <a:p>
            <a:r>
              <a:rPr lang="en-US" dirty="0"/>
              <a:t>It is the part of the application that is visible and consumed by users. Or generally all the code that runs on the browser is the frontend. Additionally, its not just the code that runs, but also the tools that help the development of the front end code is added to the part of frontend.</a:t>
            </a:r>
          </a:p>
          <a:p>
            <a:endParaRPr lang="en-US" dirty="0"/>
          </a:p>
          <a:p>
            <a:endParaRPr lang="en-US" dirty="0"/>
          </a:p>
          <a:p>
            <a:r>
              <a:rPr lang="en-US" dirty="0"/>
              <a:t>What is backend?</a:t>
            </a:r>
          </a:p>
          <a:p>
            <a:r>
              <a:rPr lang="en-US" dirty="0"/>
              <a:t>Backend is the part of application, that enables the communication and storage with hardware.  All the code that runs on the server is the backend.</a:t>
            </a:r>
          </a:p>
        </p:txBody>
      </p:sp>
      <p:sp>
        <p:nvSpPr>
          <p:cNvPr id="4" name="Slide Number Placeholder 3"/>
          <p:cNvSpPr>
            <a:spLocks noGrp="1"/>
          </p:cNvSpPr>
          <p:nvPr>
            <p:ph type="sldNum" sz="quarter" idx="5"/>
          </p:nvPr>
        </p:nvSpPr>
        <p:spPr/>
        <p:txBody>
          <a:bodyPr/>
          <a:lstStyle/>
          <a:p>
            <a:fld id="{391FA190-EB3E-4169-8513-C318C47F0EC7}" type="slidenum">
              <a:rPr lang="en-US" smtClean="0"/>
              <a:t>3</a:t>
            </a:fld>
            <a:endParaRPr lang="en-US"/>
          </a:p>
        </p:txBody>
      </p:sp>
    </p:spTree>
    <p:extLst>
      <p:ext uri="{BB962C8B-B14F-4D97-AF65-F5344CB8AC3E}">
        <p14:creationId xmlns:p14="http://schemas.microsoft.com/office/powerpoint/2010/main" val="3686280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A190-EB3E-4169-8513-C318C47F0EC7}" type="slidenum">
              <a:rPr lang="en-US" smtClean="0"/>
              <a:t>5</a:t>
            </a:fld>
            <a:endParaRPr lang="en-US"/>
          </a:p>
        </p:txBody>
      </p:sp>
    </p:spTree>
    <p:extLst>
      <p:ext uri="{BB962C8B-B14F-4D97-AF65-F5344CB8AC3E}">
        <p14:creationId xmlns:p14="http://schemas.microsoft.com/office/powerpoint/2010/main" val="2978051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 web application work?</a:t>
            </a:r>
          </a:p>
          <a:p>
            <a:endParaRPr lang="en-US" dirty="0"/>
          </a:p>
          <a:p>
            <a:pPr marL="228600" indent="-228600">
              <a:buAutoNum type="arabicPeriod"/>
            </a:pPr>
            <a:r>
              <a:rPr lang="en-US" dirty="0"/>
              <a:t>DNS resolution request for a domain.</a:t>
            </a:r>
          </a:p>
          <a:p>
            <a:pPr marL="228600" indent="-228600">
              <a:buAutoNum type="arabicPeriod"/>
            </a:pPr>
            <a:r>
              <a:rPr lang="en-US" dirty="0"/>
              <a:t>DNS resolution response with the IP.</a:t>
            </a:r>
          </a:p>
          <a:p>
            <a:pPr marL="228600" indent="-228600">
              <a:buAutoNum type="arabicPeriod"/>
            </a:pPr>
            <a:r>
              <a:rPr lang="en-US" dirty="0"/>
              <a:t>Web Request</a:t>
            </a:r>
          </a:p>
          <a:p>
            <a:pPr marL="228600" indent="-228600">
              <a:buAutoNum type="arabicPeriod"/>
            </a:pPr>
            <a:r>
              <a:rPr lang="en-US" dirty="0"/>
              <a:t>Application Request</a:t>
            </a:r>
          </a:p>
          <a:p>
            <a:pPr marL="228600" indent="-228600">
              <a:buAutoNum type="arabicPeriod"/>
            </a:pPr>
            <a:r>
              <a:rPr lang="en-US" dirty="0"/>
              <a:t>External request/responses</a:t>
            </a:r>
          </a:p>
          <a:p>
            <a:pPr marL="228600" indent="-228600">
              <a:buAutoNum type="arabicPeriod"/>
            </a:pPr>
            <a:r>
              <a:rPr lang="en-US" dirty="0"/>
              <a:t>DB queries/responses</a:t>
            </a:r>
          </a:p>
          <a:p>
            <a:pPr marL="228600" indent="-228600">
              <a:buAutoNum type="arabicPeriod"/>
            </a:pPr>
            <a:r>
              <a:rPr lang="en-US" dirty="0"/>
              <a:t>Application response</a:t>
            </a:r>
          </a:p>
          <a:p>
            <a:pPr marL="228600" indent="-228600">
              <a:buAutoNum type="arabicPeriod"/>
            </a:pPr>
            <a:r>
              <a:rPr lang="en-US" dirty="0"/>
              <a:t>Web response</a:t>
            </a:r>
          </a:p>
          <a:p>
            <a:endParaRPr lang="en-US" dirty="0"/>
          </a:p>
        </p:txBody>
      </p:sp>
      <p:sp>
        <p:nvSpPr>
          <p:cNvPr id="4" name="Slide Number Placeholder 3"/>
          <p:cNvSpPr>
            <a:spLocks noGrp="1"/>
          </p:cNvSpPr>
          <p:nvPr>
            <p:ph type="sldNum" sz="quarter" idx="5"/>
          </p:nvPr>
        </p:nvSpPr>
        <p:spPr/>
        <p:txBody>
          <a:bodyPr/>
          <a:lstStyle/>
          <a:p>
            <a:fld id="{391FA190-EB3E-4169-8513-C318C47F0EC7}" type="slidenum">
              <a:rPr lang="en-US" smtClean="0"/>
              <a:t>6</a:t>
            </a:fld>
            <a:endParaRPr lang="en-US"/>
          </a:p>
        </p:txBody>
      </p:sp>
    </p:spTree>
    <p:extLst>
      <p:ext uri="{BB962C8B-B14F-4D97-AF65-F5344CB8AC3E}">
        <p14:creationId xmlns:p14="http://schemas.microsoft.com/office/powerpoint/2010/main" val="2034723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p>
          <a:p>
            <a:r>
              <a:rPr lang="en-US" dirty="0"/>
              <a:t>AJAX</a:t>
            </a:r>
          </a:p>
          <a:p>
            <a:r>
              <a:rPr lang="en-US" dirty="0"/>
              <a:t>REST API</a:t>
            </a:r>
          </a:p>
          <a:p>
            <a:endParaRPr lang="en-US" dirty="0"/>
          </a:p>
        </p:txBody>
      </p:sp>
      <p:sp>
        <p:nvSpPr>
          <p:cNvPr id="4" name="Slide Number Placeholder 3"/>
          <p:cNvSpPr>
            <a:spLocks noGrp="1"/>
          </p:cNvSpPr>
          <p:nvPr>
            <p:ph type="sldNum" sz="quarter" idx="5"/>
          </p:nvPr>
        </p:nvSpPr>
        <p:spPr/>
        <p:txBody>
          <a:bodyPr/>
          <a:lstStyle/>
          <a:p>
            <a:fld id="{391FA190-EB3E-4169-8513-C318C47F0EC7}" type="slidenum">
              <a:rPr lang="en-US" smtClean="0"/>
              <a:t>8</a:t>
            </a:fld>
            <a:endParaRPr lang="en-US"/>
          </a:p>
        </p:txBody>
      </p:sp>
    </p:spTree>
    <p:extLst>
      <p:ext uri="{BB962C8B-B14F-4D97-AF65-F5344CB8AC3E}">
        <p14:creationId xmlns:p14="http://schemas.microsoft.com/office/powerpoint/2010/main" val="3544636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91FA190-EB3E-4169-8513-C318C47F0EC7}" type="slidenum">
              <a:rPr lang="en-US" smtClean="0"/>
              <a:t>9</a:t>
            </a:fld>
            <a:endParaRPr lang="en-US"/>
          </a:p>
        </p:txBody>
      </p:sp>
    </p:spTree>
    <p:extLst>
      <p:ext uri="{BB962C8B-B14F-4D97-AF65-F5344CB8AC3E}">
        <p14:creationId xmlns:p14="http://schemas.microsoft.com/office/powerpoint/2010/main" val="2322017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A190-EB3E-4169-8513-C318C47F0EC7}" type="slidenum">
              <a:rPr lang="en-US" smtClean="0"/>
              <a:t>10</a:t>
            </a:fld>
            <a:endParaRPr lang="en-US"/>
          </a:p>
        </p:txBody>
      </p:sp>
    </p:spTree>
    <p:extLst>
      <p:ext uri="{BB962C8B-B14F-4D97-AF65-F5344CB8AC3E}">
        <p14:creationId xmlns:p14="http://schemas.microsoft.com/office/powerpoint/2010/main" val="795322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1FA190-EB3E-4169-8513-C318C47F0EC7}" type="slidenum">
              <a:rPr lang="en-US" smtClean="0"/>
              <a:t>11</a:t>
            </a:fld>
            <a:endParaRPr lang="en-US"/>
          </a:p>
        </p:txBody>
      </p:sp>
    </p:spTree>
    <p:extLst>
      <p:ext uri="{BB962C8B-B14F-4D97-AF65-F5344CB8AC3E}">
        <p14:creationId xmlns:p14="http://schemas.microsoft.com/office/powerpoint/2010/main" val="2689746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B98D8-4F18-41E6-AA45-993F87E0B8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74771F-6C0C-437E-A698-5EC7C7380E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CA219C-8C8B-49F4-971A-5AA2AB3D04F4}"/>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5" name="Footer Placeholder 4">
            <a:extLst>
              <a:ext uri="{FF2B5EF4-FFF2-40B4-BE49-F238E27FC236}">
                <a16:creationId xmlns:a16="http://schemas.microsoft.com/office/drawing/2014/main" id="{F3AA82CB-B799-46D9-AC89-C83D2689A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093CCC-57B9-4749-9502-BF90B3346380}"/>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3245605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42DE-4F86-437C-B578-BFAFFCA8FA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F79AAA-A8D9-441D-87A4-B605679A45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448162-D608-4DB1-900E-AF86455BE5C8}"/>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5" name="Footer Placeholder 4">
            <a:extLst>
              <a:ext uri="{FF2B5EF4-FFF2-40B4-BE49-F238E27FC236}">
                <a16:creationId xmlns:a16="http://schemas.microsoft.com/office/drawing/2014/main" id="{3FCB50A3-2136-4D44-9409-A1262A617B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614A99-7928-4ED9-ABC0-8784E76881F9}"/>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1519138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0BF265-11F3-4E2B-8283-9F72ADA510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DF89E0-FF1C-4585-AF1F-AEB781F5DB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C669D-8C10-4DD4-A2F0-4CFB94D2DE50}"/>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5" name="Footer Placeholder 4">
            <a:extLst>
              <a:ext uri="{FF2B5EF4-FFF2-40B4-BE49-F238E27FC236}">
                <a16:creationId xmlns:a16="http://schemas.microsoft.com/office/drawing/2014/main" id="{305FAEAF-86B9-4DDC-BC1D-8D84E4D0DD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D6251-CCAF-4401-A3AB-7F9B3E32ED30}"/>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3949240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096EB-6CBD-4758-A1EE-DED0891061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7417BC-ED37-4A61-A808-9CB53CA179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A86EB4-2426-42BF-9365-98750C780549}"/>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5" name="Footer Placeholder 4">
            <a:extLst>
              <a:ext uri="{FF2B5EF4-FFF2-40B4-BE49-F238E27FC236}">
                <a16:creationId xmlns:a16="http://schemas.microsoft.com/office/drawing/2014/main" id="{D7EC9B05-CBC9-40AC-9455-75FB7332E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C6A090-7E7F-4014-AC31-7FE712EDAE19}"/>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315195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F288-16A9-47E4-A4BD-9D7C300EF1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7D084A-C906-4186-98CA-E24977C4F8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8B1887-49D5-4E6C-AA13-33F2026E3381}"/>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5" name="Footer Placeholder 4">
            <a:extLst>
              <a:ext uri="{FF2B5EF4-FFF2-40B4-BE49-F238E27FC236}">
                <a16:creationId xmlns:a16="http://schemas.microsoft.com/office/drawing/2014/main" id="{71CA6D6E-318C-43C0-AF1A-3D787999E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96FF71-0A77-4148-BE92-45248BE5B172}"/>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1383857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01A35-8C1A-432E-88CB-9087860417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ADC194-4AB3-40F2-8902-2EDC4EF39E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AFE4B2-8D4C-4121-B1F1-C09CEBFA62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F1A62B-2A76-4CB6-AD5A-E696782BF2EC}"/>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6" name="Footer Placeholder 5">
            <a:extLst>
              <a:ext uri="{FF2B5EF4-FFF2-40B4-BE49-F238E27FC236}">
                <a16:creationId xmlns:a16="http://schemas.microsoft.com/office/drawing/2014/main" id="{1073F324-C97A-4E83-A2AD-6A9EE2BAB1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47056A-4488-45F3-91BA-9EF0FB34405D}"/>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1927638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6BE10-4E54-4BC7-8E08-7D1A97FFA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36A89F-EB8D-4166-B551-9F98F71F5E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35654F-9770-4B5B-AC5A-4DA3EA4248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76C16F-ACB8-4230-9DCF-6C84F8EDC7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4AC7C7-F285-4B6D-8C97-403FE8441D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F19E2F-FC17-43B3-8389-6FB524FC46D2}"/>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8" name="Footer Placeholder 7">
            <a:extLst>
              <a:ext uri="{FF2B5EF4-FFF2-40B4-BE49-F238E27FC236}">
                <a16:creationId xmlns:a16="http://schemas.microsoft.com/office/drawing/2014/main" id="{B5B18A87-6972-4962-9DC9-0E06EE6F6B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CDC2D4-6780-4AE9-B688-0A88E4A5B64A}"/>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1081998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3896C-CB6B-41F3-9823-5D27169130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6B2A42-4D55-4069-8382-F2AAA7D865FE}"/>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4" name="Footer Placeholder 3">
            <a:extLst>
              <a:ext uri="{FF2B5EF4-FFF2-40B4-BE49-F238E27FC236}">
                <a16:creationId xmlns:a16="http://schemas.microsoft.com/office/drawing/2014/main" id="{B9AE945D-489B-46A7-8974-5E906447BA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11100D-7C45-4244-BA27-DA52CB236BA1}"/>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1007873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F9AA76-98CC-46E6-A5F8-A29BDFBCAD8C}"/>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3" name="Footer Placeholder 2">
            <a:extLst>
              <a:ext uri="{FF2B5EF4-FFF2-40B4-BE49-F238E27FC236}">
                <a16:creationId xmlns:a16="http://schemas.microsoft.com/office/drawing/2014/main" id="{465D8BB0-C114-4DCD-A97F-9B684A86AC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12102E-7293-44AF-BD9E-59775EFDD655}"/>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3587802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39542-2C18-4C0C-A046-F8904D2C63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560E51-BC12-44BC-9E32-8FAF00109E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248A00-5E8A-4580-AEDB-D3640D898B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AFF197-B5EB-4385-AF22-6E6178E16120}"/>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6" name="Footer Placeholder 5">
            <a:extLst>
              <a:ext uri="{FF2B5EF4-FFF2-40B4-BE49-F238E27FC236}">
                <a16:creationId xmlns:a16="http://schemas.microsoft.com/office/drawing/2014/main" id="{64D9E9FF-3DAA-4126-8A4B-B0EA9FDC3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29F686-0BBE-432A-AFF8-04E4D26C2D8A}"/>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3306977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1D4F1-40B6-48AA-A453-A02FD09474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70D41-8D2A-48C5-B672-85D21D41D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6FA869-54BD-4301-9915-9F1E6FAF63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6C8F23-9C8B-4662-933B-BC9AF5EE6C66}"/>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6" name="Footer Placeholder 5">
            <a:extLst>
              <a:ext uri="{FF2B5EF4-FFF2-40B4-BE49-F238E27FC236}">
                <a16:creationId xmlns:a16="http://schemas.microsoft.com/office/drawing/2014/main" id="{81658908-B0FC-4A9C-AF5B-0DB5534F7A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5832C4-8B40-4541-8F98-BCA74D2137FB}"/>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1754520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E7D0E-ED66-4876-A366-45CEE7D65C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B531DF-C024-48E2-B470-BFBCE7B630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EBB87-F598-42B1-B5CB-C46AAC5B00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372319-0734-427A-8826-AC877586F0E9}" type="datetimeFigureOut">
              <a:rPr lang="en-US" smtClean="0"/>
              <a:t>12/16/2019</a:t>
            </a:fld>
            <a:endParaRPr lang="en-US"/>
          </a:p>
        </p:txBody>
      </p:sp>
      <p:sp>
        <p:nvSpPr>
          <p:cNvPr id="5" name="Footer Placeholder 4">
            <a:extLst>
              <a:ext uri="{FF2B5EF4-FFF2-40B4-BE49-F238E27FC236}">
                <a16:creationId xmlns:a16="http://schemas.microsoft.com/office/drawing/2014/main" id="{130C679E-BAA8-4214-B9A5-1F427D6F9C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7631B0-3FDA-4659-BE24-6091A190C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98759-CB62-4680-9145-3A239990A4B1}" type="slidenum">
              <a:rPr lang="en-US" smtClean="0"/>
              <a:t>‹#›</a:t>
            </a:fld>
            <a:endParaRPr lang="en-US"/>
          </a:p>
        </p:txBody>
      </p:sp>
    </p:spTree>
    <p:extLst>
      <p:ext uri="{BB962C8B-B14F-4D97-AF65-F5344CB8AC3E}">
        <p14:creationId xmlns:p14="http://schemas.microsoft.com/office/powerpoint/2010/main" val="605404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jpe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svg"/><Relationship Id="rId18" Type="http://schemas.openxmlformats.org/officeDocument/2006/relationships/image" Target="../media/image41.png"/><Relationship Id="rId3" Type="http://schemas.microsoft.com/office/2017/06/relationships/model3d" Target="../media/model3d1.glb"/><Relationship Id="rId7" Type="http://schemas.openxmlformats.org/officeDocument/2006/relationships/image" Target="../media/image31.png"/><Relationship Id="rId12" Type="http://schemas.openxmlformats.org/officeDocument/2006/relationships/image" Target="../media/image33.png"/><Relationship Id="rId17" Type="http://schemas.openxmlformats.org/officeDocument/2006/relationships/image" Target="../media/image40.svg"/><Relationship Id="rId2" Type="http://schemas.openxmlformats.org/officeDocument/2006/relationships/notesSlide" Target="../notesSlides/notesSlide4.xml"/><Relationship Id="rId16" Type="http://schemas.openxmlformats.org/officeDocument/2006/relationships/image" Target="../media/image39.png"/><Relationship Id="rId1" Type="http://schemas.openxmlformats.org/officeDocument/2006/relationships/slideLayout" Target="../slideLayouts/slideLayout2.xml"/><Relationship Id="rId6" Type="http://schemas.microsoft.com/office/2017/06/relationships/model3d" Target="../media/model3d2.glb"/><Relationship Id="rId11" Type="http://schemas.openxmlformats.org/officeDocument/2006/relationships/image" Target="../media/image32.png"/><Relationship Id="rId5" Type="http://schemas.openxmlformats.org/officeDocument/2006/relationships/image" Target="../media/image30.png"/><Relationship Id="rId15" Type="http://schemas.openxmlformats.org/officeDocument/2006/relationships/image" Target="../media/image38.svg"/><Relationship Id="rId10" Type="http://schemas.openxmlformats.org/officeDocument/2006/relationships/image" Target="../media/image32.png"/><Relationship Id="rId19" Type="http://schemas.openxmlformats.org/officeDocument/2006/relationships/image" Target="../media/image42.svg"/><Relationship Id="rId4" Type="http://schemas.openxmlformats.org/officeDocument/2006/relationships/image" Target="../media/image30.png"/><Relationship Id="rId9" Type="http://schemas.microsoft.com/office/2017/06/relationships/model3d" Target="../media/model3d3.glb"/><Relationship Id="rId1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CC0B8-D5F1-4ABA-B1CA-7AA8AB64172F}"/>
              </a:ext>
            </a:extLst>
          </p:cNvPr>
          <p:cNvSpPr>
            <a:spLocks noGrp="1"/>
          </p:cNvSpPr>
          <p:nvPr>
            <p:ph type="ctrTitle"/>
          </p:nvPr>
        </p:nvSpPr>
        <p:spPr/>
        <p:txBody>
          <a:bodyPr/>
          <a:lstStyle/>
          <a:p>
            <a:r>
              <a:rPr lang="en-US" dirty="0" err="1"/>
              <a:t>Fullstack</a:t>
            </a:r>
            <a:r>
              <a:rPr lang="en-US" dirty="0"/>
              <a:t> (Web)Development</a:t>
            </a:r>
          </a:p>
        </p:txBody>
      </p:sp>
    </p:spTree>
    <p:extLst>
      <p:ext uri="{BB962C8B-B14F-4D97-AF65-F5344CB8AC3E}">
        <p14:creationId xmlns:p14="http://schemas.microsoft.com/office/powerpoint/2010/main" val="3639385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220E-AFFD-4B52-AED4-06229EB4DF78}"/>
              </a:ext>
            </a:extLst>
          </p:cNvPr>
          <p:cNvSpPr>
            <a:spLocks noGrp="1"/>
          </p:cNvSpPr>
          <p:nvPr>
            <p:ph type="title"/>
          </p:nvPr>
        </p:nvSpPr>
        <p:spPr>
          <a:xfrm>
            <a:off x="470065" y="2766219"/>
            <a:ext cx="10515600" cy="1325563"/>
          </a:xfrm>
        </p:spPr>
        <p:txBody>
          <a:bodyPr/>
          <a:lstStyle/>
          <a:p>
            <a:pPr algn="ctr"/>
            <a:r>
              <a:rPr lang="en-US" dirty="0"/>
              <a:t>JARGON QUIZ</a:t>
            </a:r>
          </a:p>
        </p:txBody>
      </p:sp>
    </p:spTree>
    <p:extLst>
      <p:ext uri="{BB962C8B-B14F-4D97-AF65-F5344CB8AC3E}">
        <p14:creationId xmlns:p14="http://schemas.microsoft.com/office/powerpoint/2010/main" val="1194039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6" descr="Image result for html5">
            <a:extLst>
              <a:ext uri="{FF2B5EF4-FFF2-40B4-BE49-F238E27FC236}">
                <a16:creationId xmlns:a16="http://schemas.microsoft.com/office/drawing/2014/main" id="{C732F5D1-82D6-4B33-BD1C-AF1FE43B44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3296" y="2662237"/>
            <a:ext cx="298132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144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190360-EAD4-4376-8FA4-7E3C102ED590}"/>
              </a:ext>
            </a:extLst>
          </p:cNvPr>
          <p:cNvSpPr>
            <a:spLocks noGrp="1"/>
          </p:cNvSpPr>
          <p:nvPr>
            <p:ph type="title"/>
          </p:nvPr>
        </p:nvSpPr>
        <p:spPr/>
        <p:txBody>
          <a:bodyPr/>
          <a:lstStyle/>
          <a:p>
            <a:r>
              <a:rPr lang="en-US" dirty="0"/>
              <a:t>What is a stack?</a:t>
            </a:r>
          </a:p>
        </p:txBody>
      </p:sp>
      <p:pic>
        <p:nvPicPr>
          <p:cNvPr id="1026" name="Picture 2" descr="Tall Stack of Christmas Presents Isolated on White Stock ...">
            <a:extLst>
              <a:ext uri="{FF2B5EF4-FFF2-40B4-BE49-F238E27FC236}">
                <a16:creationId xmlns:a16="http://schemas.microsoft.com/office/drawing/2014/main" id="{6FBB9608-495C-4853-A020-52C875764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44" y="1575642"/>
            <a:ext cx="3274740" cy="49172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all Stack Of Books Stock Photo | Getty Images">
            <a:extLst>
              <a:ext uri="{FF2B5EF4-FFF2-40B4-BE49-F238E27FC236}">
                <a16:creationId xmlns:a16="http://schemas.microsoft.com/office/drawing/2014/main" id="{B319039B-4C4F-446D-BBE9-677DF3C71D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8152"/>
          <a:stretch/>
        </p:blipFill>
        <p:spPr bwMode="auto">
          <a:xfrm>
            <a:off x="4689605" y="1455576"/>
            <a:ext cx="2495550" cy="47090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Stack Of Red Poker Chips On White Stock Images - Image ...">
            <a:extLst>
              <a:ext uri="{FF2B5EF4-FFF2-40B4-BE49-F238E27FC236}">
                <a16:creationId xmlns:a16="http://schemas.microsoft.com/office/drawing/2014/main" id="{8B32B74D-C97A-44EF-9065-5506AF84B8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81"/>
          <a:stretch/>
        </p:blipFill>
        <p:spPr bwMode="auto">
          <a:xfrm>
            <a:off x="7912165" y="1575641"/>
            <a:ext cx="2714625" cy="4917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22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9620-8265-441D-8901-B64D229316FF}"/>
              </a:ext>
            </a:extLst>
          </p:cNvPr>
          <p:cNvSpPr>
            <a:spLocks noGrp="1"/>
          </p:cNvSpPr>
          <p:nvPr>
            <p:ph type="title"/>
          </p:nvPr>
        </p:nvSpPr>
        <p:spPr/>
        <p:txBody>
          <a:bodyPr/>
          <a:lstStyle/>
          <a:p>
            <a:r>
              <a:rPr lang="en-US" dirty="0"/>
              <a:t>A typical web application</a:t>
            </a:r>
          </a:p>
        </p:txBody>
      </p:sp>
      <p:sp>
        <p:nvSpPr>
          <p:cNvPr id="5" name="Rectangle 4">
            <a:extLst>
              <a:ext uri="{FF2B5EF4-FFF2-40B4-BE49-F238E27FC236}">
                <a16:creationId xmlns:a16="http://schemas.microsoft.com/office/drawing/2014/main" id="{DD5C754B-3924-41A5-A4E7-B1CB61818C13}"/>
              </a:ext>
            </a:extLst>
          </p:cNvPr>
          <p:cNvSpPr/>
          <p:nvPr/>
        </p:nvSpPr>
        <p:spPr>
          <a:xfrm>
            <a:off x="1272540" y="1885950"/>
            <a:ext cx="10081260" cy="1463040"/>
          </a:xfrm>
          <a:prstGeom prst="rect">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Front End</a:t>
            </a:r>
          </a:p>
        </p:txBody>
      </p:sp>
      <p:sp>
        <p:nvSpPr>
          <p:cNvPr id="6" name="Rectangle 5">
            <a:extLst>
              <a:ext uri="{FF2B5EF4-FFF2-40B4-BE49-F238E27FC236}">
                <a16:creationId xmlns:a16="http://schemas.microsoft.com/office/drawing/2014/main" id="{5F2B96E1-9AC4-49EA-8D7A-AF355FE692EE}"/>
              </a:ext>
            </a:extLst>
          </p:cNvPr>
          <p:cNvSpPr/>
          <p:nvPr/>
        </p:nvSpPr>
        <p:spPr>
          <a:xfrm>
            <a:off x="1272540" y="4004310"/>
            <a:ext cx="10081260" cy="1463040"/>
          </a:xfrm>
          <a:prstGeom prst="rect">
            <a:avLst/>
          </a:prstGeom>
          <a:solidFill>
            <a:schemeClr val="accent2">
              <a:lumMod val="7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Back End</a:t>
            </a:r>
          </a:p>
        </p:txBody>
      </p:sp>
    </p:spTree>
    <p:extLst>
      <p:ext uri="{BB962C8B-B14F-4D97-AF65-F5344CB8AC3E}">
        <p14:creationId xmlns:p14="http://schemas.microsoft.com/office/powerpoint/2010/main" val="135754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0" name="Picture 32" descr="Image result for webpack logo">
            <a:extLst>
              <a:ext uri="{FF2B5EF4-FFF2-40B4-BE49-F238E27FC236}">
                <a16:creationId xmlns:a16="http://schemas.microsoft.com/office/drawing/2014/main" id="{093E6231-5B4E-45A1-BA27-DA24BEBC2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487" y="2024849"/>
            <a:ext cx="34290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javascript logo">
            <a:extLst>
              <a:ext uri="{FF2B5EF4-FFF2-40B4-BE49-F238E27FC236}">
                <a16:creationId xmlns:a16="http://schemas.microsoft.com/office/drawing/2014/main" id="{145E01F1-0BE0-4AD5-A1B1-385CCE2B5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775" y="1049615"/>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javascript logo">
            <a:extLst>
              <a:ext uri="{FF2B5EF4-FFF2-40B4-BE49-F238E27FC236}">
                <a16:creationId xmlns:a16="http://schemas.microsoft.com/office/drawing/2014/main" id="{2DE634B0-5783-43EF-9E07-0ECD1AB03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6731" y="2459989"/>
            <a:ext cx="207645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javascript logo">
            <a:extLst>
              <a:ext uri="{FF2B5EF4-FFF2-40B4-BE49-F238E27FC236}">
                <a16:creationId xmlns:a16="http://schemas.microsoft.com/office/drawing/2014/main" id="{C6BF9716-12A7-4E93-BFCE-F439C39D2C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475" y="1049615"/>
            <a:ext cx="4505325" cy="101917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javascript logo">
            <a:extLst>
              <a:ext uri="{FF2B5EF4-FFF2-40B4-BE49-F238E27FC236}">
                <a16:creationId xmlns:a16="http://schemas.microsoft.com/office/drawing/2014/main" id="{DFF464E1-5AB3-4116-A64F-4555FECA45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7395" y="4319455"/>
            <a:ext cx="3219450" cy="141922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html5">
            <a:extLst>
              <a:ext uri="{FF2B5EF4-FFF2-40B4-BE49-F238E27FC236}">
                <a16:creationId xmlns:a16="http://schemas.microsoft.com/office/drawing/2014/main" id="{54F85894-2ED8-496C-A6C5-AC518DEF06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515105"/>
            <a:ext cx="2981325" cy="153352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typescript logo">
            <a:extLst>
              <a:ext uri="{FF2B5EF4-FFF2-40B4-BE49-F238E27FC236}">
                <a16:creationId xmlns:a16="http://schemas.microsoft.com/office/drawing/2014/main" id="{EBD20D64-F80A-46FF-B43A-710364E451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49456" y="5642511"/>
            <a:ext cx="4324350" cy="105727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SASS css">
            <a:extLst>
              <a:ext uri="{FF2B5EF4-FFF2-40B4-BE49-F238E27FC236}">
                <a16:creationId xmlns:a16="http://schemas.microsoft.com/office/drawing/2014/main" id="{41D7512E-CE4A-4634-9B32-D15959AFF7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061" y="4953801"/>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What is Bootstrap and How to Use it in Web Development?">
            <a:extLst>
              <a:ext uri="{FF2B5EF4-FFF2-40B4-BE49-F238E27FC236}">
                <a16:creationId xmlns:a16="http://schemas.microsoft.com/office/drawing/2014/main" id="{F5E15F6F-99F6-4863-9E7F-3CDB469EAC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515575"/>
            <a:ext cx="2076450" cy="1739027"/>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lesscss.org/public/img/less_logo.png">
            <a:extLst>
              <a:ext uri="{FF2B5EF4-FFF2-40B4-BE49-F238E27FC236}">
                <a16:creationId xmlns:a16="http://schemas.microsoft.com/office/drawing/2014/main" id="{AA7AD436-7C42-4F5B-B89A-F63D27FCD8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04032" y="2103983"/>
            <a:ext cx="2222963" cy="985177"/>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Vue.js - Wikipedia">
            <a:extLst>
              <a:ext uri="{FF2B5EF4-FFF2-40B4-BE49-F238E27FC236}">
                <a16:creationId xmlns:a16="http://schemas.microsoft.com/office/drawing/2014/main" id="{9232DA3D-D10A-45FC-A798-53F4AA90C7A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94285" y="4776655"/>
            <a:ext cx="209550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Image result for gulp logo">
            <a:extLst>
              <a:ext uri="{FF2B5EF4-FFF2-40B4-BE49-F238E27FC236}">
                <a16:creationId xmlns:a16="http://schemas.microsoft.com/office/drawing/2014/main" id="{E28C53B2-27AB-4209-8171-86DCB090B93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40781" y="3114782"/>
            <a:ext cx="184785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Image result for babel logo">
            <a:extLst>
              <a:ext uri="{FF2B5EF4-FFF2-40B4-BE49-F238E27FC236}">
                <a16:creationId xmlns:a16="http://schemas.microsoft.com/office/drawing/2014/main" id="{F744C5AF-445B-4ADB-8F55-AD2953D76F6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58067" y="2921187"/>
            <a:ext cx="317182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38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java">
            <a:extLst>
              <a:ext uri="{FF2B5EF4-FFF2-40B4-BE49-F238E27FC236}">
                <a16:creationId xmlns:a16="http://schemas.microsoft.com/office/drawing/2014/main" id="{79A1BE45-0F41-485E-8E5A-F99A427B5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1498" y="3602612"/>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net core logo">
            <a:extLst>
              <a:ext uri="{FF2B5EF4-FFF2-40B4-BE49-F238E27FC236}">
                <a16:creationId xmlns:a16="http://schemas.microsoft.com/office/drawing/2014/main" id="{DBAF069C-1C2B-4169-8676-7984F3E21F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0818" y="185737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python logo">
            <a:extLst>
              <a:ext uri="{FF2B5EF4-FFF2-40B4-BE49-F238E27FC236}">
                <a16:creationId xmlns:a16="http://schemas.microsoft.com/office/drawing/2014/main" id="{C8D905C3-E836-416F-BE19-951D8B0843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7680" y="9119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mongodb logo">
            <a:extLst>
              <a:ext uri="{FF2B5EF4-FFF2-40B4-BE49-F238E27FC236}">
                <a16:creationId xmlns:a16="http://schemas.microsoft.com/office/drawing/2014/main" id="{5CDF9CA4-DB2A-446A-91ED-EFAAF5F1D1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9989" y="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tomcat logo">
            <a:extLst>
              <a:ext uri="{FF2B5EF4-FFF2-40B4-BE49-F238E27FC236}">
                <a16:creationId xmlns:a16="http://schemas.microsoft.com/office/drawing/2014/main" id="{9D802A0E-885C-4904-A9C8-8D33E0AC96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2595" y="2953368"/>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iis logo">
            <a:extLst>
              <a:ext uri="{FF2B5EF4-FFF2-40B4-BE49-F238E27FC236}">
                <a16:creationId xmlns:a16="http://schemas.microsoft.com/office/drawing/2014/main" id="{12571B41-ECD1-4275-B966-0765AB997B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15852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javascript logo">
            <a:extLst>
              <a:ext uri="{FF2B5EF4-FFF2-40B4-BE49-F238E27FC236}">
                <a16:creationId xmlns:a16="http://schemas.microsoft.com/office/drawing/2014/main" id="{0DBE43A3-F172-4817-8A11-EEFC110179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6877" y="204787"/>
            <a:ext cx="2638425" cy="173355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sql server logo">
            <a:extLst>
              <a:ext uri="{FF2B5EF4-FFF2-40B4-BE49-F238E27FC236}">
                <a16:creationId xmlns:a16="http://schemas.microsoft.com/office/drawing/2014/main" id="{13616597-1D08-4365-A0BA-5BF01DDFF2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3971" y="2181007"/>
            <a:ext cx="29051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MySQL logo">
            <a:extLst>
              <a:ext uri="{FF2B5EF4-FFF2-40B4-BE49-F238E27FC236}">
                <a16:creationId xmlns:a16="http://schemas.microsoft.com/office/drawing/2014/main" id="{E731D311-6DC8-4EF5-870A-63D18956D4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8792" y="4625251"/>
            <a:ext cx="257175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Image result for azure logo">
            <a:extLst>
              <a:ext uri="{FF2B5EF4-FFF2-40B4-BE49-F238E27FC236}">
                <a16:creationId xmlns:a16="http://schemas.microsoft.com/office/drawing/2014/main" id="{0639286F-8FC6-4374-B535-E19D88DB6DE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29964" y="5314517"/>
            <a:ext cx="3286125" cy="139065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Image result for aws logo">
            <a:extLst>
              <a:ext uri="{FF2B5EF4-FFF2-40B4-BE49-F238E27FC236}">
                <a16:creationId xmlns:a16="http://schemas.microsoft.com/office/drawing/2014/main" id="{0D15FDD2-022F-4C4A-ADD6-6F316DCBF5E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85551" y="3466667"/>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Image result for spring logo">
            <a:extLst>
              <a:ext uri="{FF2B5EF4-FFF2-40B4-BE49-F238E27FC236}">
                <a16:creationId xmlns:a16="http://schemas.microsoft.com/office/drawing/2014/main" id="{CDD4FEDF-B2BE-4C68-8DCA-7D0574CCE1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39814" y="5515838"/>
            <a:ext cx="4219575" cy="108585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Image result for flask python logo">
            <a:extLst>
              <a:ext uri="{FF2B5EF4-FFF2-40B4-BE49-F238E27FC236}">
                <a16:creationId xmlns:a16="http://schemas.microsoft.com/office/drawing/2014/main" id="{64FE3819-AC80-4A3C-B4C5-7EF9B310271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83296" y="416501"/>
            <a:ext cx="1242557" cy="1600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509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43625-6093-41AC-8238-A83988069538}"/>
              </a:ext>
            </a:extLst>
          </p:cNvPr>
          <p:cNvSpPr>
            <a:spLocks noGrp="1"/>
          </p:cNvSpPr>
          <p:nvPr>
            <p:ph type="title"/>
          </p:nvPr>
        </p:nvSpPr>
        <p:spPr/>
        <p:txBody>
          <a:bodyPr/>
          <a:lstStyle/>
          <a:p>
            <a:r>
              <a:rPr lang="en-US" dirty="0"/>
              <a:t>All about web application</a:t>
            </a:r>
          </a:p>
        </p:txBody>
      </p:sp>
      <p:grpSp>
        <p:nvGrpSpPr>
          <p:cNvPr id="6" name="Group 5">
            <a:extLst>
              <a:ext uri="{FF2B5EF4-FFF2-40B4-BE49-F238E27FC236}">
                <a16:creationId xmlns:a16="http://schemas.microsoft.com/office/drawing/2014/main" id="{80B52AB2-5BEC-4E4B-8776-1A72C6E26D5A}"/>
              </a:ext>
            </a:extLst>
          </p:cNvPr>
          <p:cNvGrpSpPr/>
          <p:nvPr/>
        </p:nvGrpSpPr>
        <p:grpSpPr>
          <a:xfrm>
            <a:off x="1304307" y="1683900"/>
            <a:ext cx="9583386" cy="5174100"/>
            <a:chOff x="474545" y="769501"/>
            <a:chExt cx="11115771" cy="6185898"/>
          </a:xfrm>
        </p:grpSpPr>
        <mc:AlternateContent xmlns:mc="http://schemas.openxmlformats.org/markup-compatibility/2006" xmlns:am3d="http://schemas.microsoft.com/office/drawing/2017/model3d">
          <mc:Choice Requires="am3d">
            <p:graphicFrame>
              <p:nvGraphicFramePr>
                <p:cNvPr id="7" name="3D Model 6" descr="Laptop">
                  <a:extLst>
                    <a:ext uri="{FF2B5EF4-FFF2-40B4-BE49-F238E27FC236}">
                      <a16:creationId xmlns:a16="http://schemas.microsoft.com/office/drawing/2014/main" id="{C3932401-9622-4AE1-94D2-3ED205FCDCAD}"/>
                    </a:ext>
                  </a:extLst>
                </p:cNvPr>
                <p:cNvGraphicFramePr>
                  <a:graphicFrameLocks noChangeAspect="1"/>
                </p:cNvGraphicFramePr>
                <p:nvPr>
                  <p:extLst>
                    <p:ext uri="{D42A27DB-BD31-4B8C-83A1-F6EECF244321}">
                      <p14:modId xmlns:p14="http://schemas.microsoft.com/office/powerpoint/2010/main" val="1480415052"/>
                    </p:ext>
                  </p:extLst>
                </p:nvPr>
              </p:nvGraphicFramePr>
              <p:xfrm rot="21139015">
                <a:off x="1029403" y="2769110"/>
                <a:ext cx="1196910" cy="1083508"/>
              </p:xfrm>
              <a:graphic>
                <a:graphicData uri="http://schemas.microsoft.com/office/drawing/2017/model3d">
                  <am3d:model3d r:embed="rId3">
                    <am3d:spPr>
                      <a:xfrm rot="21139015">
                        <a:off x="0" y="0"/>
                        <a:ext cx="1196910" cy="1083508"/>
                      </a:xfrm>
                      <a:prstGeom prst="rect">
                        <a:avLst/>
                      </a:prstGeom>
                    </am3d:spPr>
                    <am3d:camera>
                      <am3d:pos x="0" y="0" z="70087151"/>
                      <am3d:up dx="0" dy="36000000" dz="0"/>
                      <am3d:lookAt x="0" y="0" z="0"/>
                      <am3d:perspective fov="2700000"/>
                    </am3d:camera>
                    <am3d:trans>
                      <am3d:meterPerModelUnit n="1970604" d="1000000"/>
                      <am3d:preTrans dx="0" dy="-12157734" dz="3432165"/>
                      <am3d:scale>
                        <am3d:sx n="1000000" d="1000000"/>
                        <am3d:sy n="1000000" d="1000000"/>
                        <am3d:sz n="1000000" d="1000000"/>
                      </am3d:scale>
                      <am3d:rot ax="3249017" ay="-4285871" az="-3160913"/>
                      <am3d:postTrans dx="0" dy="0" dz="0"/>
                    </am3d:trans>
                    <am3d:raster rName="Office3DRenderer" rVer="16.0.8326">
                      <am3d:blip r:embed="rId4"/>
                    </am3d:raster>
                    <am3d:objViewport viewportSz="11627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descr="Laptop">
                  <a:extLst>
                    <a:ext uri="{FF2B5EF4-FFF2-40B4-BE49-F238E27FC236}">
                      <a16:creationId xmlns:a16="http://schemas.microsoft.com/office/drawing/2014/main" id="{C3932401-9622-4AE1-94D2-3ED205FCDCAD}"/>
                    </a:ext>
                  </a:extLst>
                </p:cNvPr>
                <p:cNvPicPr>
                  <a:picLocks noGrp="1" noRot="1" noChangeAspect="1" noMove="1" noResize="1" noEditPoints="1" noAdjustHandles="1" noChangeArrowheads="1" noChangeShapeType="1" noCrop="1"/>
                </p:cNvPicPr>
                <p:nvPr/>
              </p:nvPicPr>
              <p:blipFill>
                <a:blip r:embed="rId5"/>
                <a:stretch>
                  <a:fillRect/>
                </a:stretch>
              </p:blipFill>
              <p:spPr>
                <a:xfrm rot="21139015">
                  <a:off x="1782674" y="3356442"/>
                  <a:ext cx="1031908" cy="906284"/>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8" name="3D Model 7" descr="Caroler in Long Coat">
                  <a:extLst>
                    <a:ext uri="{FF2B5EF4-FFF2-40B4-BE49-F238E27FC236}">
                      <a16:creationId xmlns:a16="http://schemas.microsoft.com/office/drawing/2014/main" id="{FC600C9D-FB4D-4232-A61E-75904FA47997}"/>
                    </a:ext>
                  </a:extLst>
                </p:cNvPr>
                <p:cNvGraphicFramePr>
                  <a:graphicFrameLocks noChangeAspect="1"/>
                </p:cNvGraphicFramePr>
                <p:nvPr>
                  <p:extLst>
                    <p:ext uri="{D42A27DB-BD31-4B8C-83A1-F6EECF244321}">
                      <p14:modId xmlns:p14="http://schemas.microsoft.com/office/powerpoint/2010/main" val="3236481418"/>
                    </p:ext>
                  </p:extLst>
                </p:nvPr>
              </p:nvGraphicFramePr>
              <p:xfrm>
                <a:off x="474545" y="2297540"/>
                <a:ext cx="786043" cy="2680876"/>
              </p:xfrm>
              <a:graphic>
                <a:graphicData uri="http://schemas.microsoft.com/office/drawing/2017/model3d">
                  <am3d:model3d r:embed="rId6">
                    <am3d:spPr>
                      <a:xfrm>
                        <a:off x="0" y="0"/>
                        <a:ext cx="786043" cy="2680876"/>
                      </a:xfrm>
                      <a:prstGeom prst="rect">
                        <a:avLst/>
                      </a:prstGeom>
                    </am3d:spPr>
                    <am3d:camera>
                      <am3d:pos x="0" y="0" z="49980647"/>
                      <am3d:up dx="0" dy="36000000" dz="0"/>
                      <am3d:lookAt x="0" y="0" z="0"/>
                      <am3d:perspective fov="2700000"/>
                    </am3d:camera>
                    <am3d:trans>
                      <am3d:meterPerModelUnit n="2354351" d="1000000"/>
                      <am3d:preTrans dx="399298" dy="-17937852" dz="137179"/>
                      <am3d:scale>
                        <am3d:sx n="1000000" d="1000000"/>
                        <am3d:sy n="1000000" d="1000000"/>
                        <am3d:sz n="1000000" d="1000000"/>
                      </am3d:scale>
                      <am3d:rot ay="5400000"/>
                      <am3d:postTrans dx="0" dy="0" dz="0"/>
                    </am3d:trans>
                    <am3d:raster rName="Office3DRenderer" rVer="16.0.8326">
                      <am3d:blip r:embed="rId7"/>
                    </am3d:raster>
                    <am3d:objViewport viewportSz="24775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3D Model 7" descr="Caroler in Long Coat">
                  <a:extLst>
                    <a:ext uri="{FF2B5EF4-FFF2-40B4-BE49-F238E27FC236}">
                      <a16:creationId xmlns:a16="http://schemas.microsoft.com/office/drawing/2014/main" id="{FC600C9D-FB4D-4232-A61E-75904FA47997}"/>
                    </a:ext>
                  </a:extLst>
                </p:cNvPr>
                <p:cNvPicPr>
                  <a:picLocks noGrp="1" noRot="1" noChangeAspect="1" noMove="1" noResize="1" noEditPoints="1" noAdjustHandles="1" noChangeArrowheads="1" noChangeShapeType="1" noCrop="1"/>
                </p:cNvPicPr>
                <p:nvPr/>
              </p:nvPicPr>
              <p:blipFill>
                <a:blip r:embed="rId8"/>
                <a:stretch>
                  <a:fillRect/>
                </a:stretch>
              </p:blipFill>
              <p:spPr>
                <a:xfrm>
                  <a:off x="1304307" y="2962005"/>
                  <a:ext cx="677682" cy="2242378"/>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9" name="3D Model 8" descr="Mainframe symbol">
                  <a:extLst>
                    <a:ext uri="{FF2B5EF4-FFF2-40B4-BE49-F238E27FC236}">
                      <a16:creationId xmlns:a16="http://schemas.microsoft.com/office/drawing/2014/main" id="{7D812683-DF38-42F1-B1CE-9CE1A533FFD5}"/>
                    </a:ext>
                  </a:extLst>
                </p:cNvPr>
                <p:cNvGraphicFramePr>
                  <a:graphicFrameLocks noChangeAspect="1"/>
                </p:cNvGraphicFramePr>
                <p:nvPr>
                  <p:extLst>
                    <p:ext uri="{D42A27DB-BD31-4B8C-83A1-F6EECF244321}">
                      <p14:modId xmlns:p14="http://schemas.microsoft.com/office/powerpoint/2010/main" val="3898392949"/>
                    </p:ext>
                  </p:extLst>
                </p:nvPr>
              </p:nvGraphicFramePr>
              <p:xfrm>
                <a:off x="3988736" y="829248"/>
                <a:ext cx="936188" cy="1117935"/>
              </p:xfrm>
              <a:graphic>
                <a:graphicData uri="http://schemas.microsoft.com/office/drawing/2017/model3d">
                  <am3d:model3d r:embed="rId9">
                    <am3d:spPr>
                      <a:xfrm>
                        <a:off x="0" y="0"/>
                        <a:ext cx="936188" cy="1117935"/>
                      </a:xfrm>
                      <a:prstGeom prst="rect">
                        <a:avLst/>
                      </a:prstGeom>
                    </am3d:spPr>
                    <am3d:camera>
                      <am3d:pos x="0" y="0" z="68664619"/>
                      <am3d:up dx="0" dy="36000000" dz="0"/>
                      <am3d:lookAt x="0" y="0" z="0"/>
                      <am3d:perspective fov="2700000"/>
                    </am3d:camera>
                    <am3d:trans>
                      <am3d:meterPerModelUnit n="3674516" d="1000000"/>
                      <am3d:preTrans dx="0" dy="-18000000" dz="0"/>
                      <am3d:scale>
                        <am3d:sx n="1000000" d="1000000"/>
                        <am3d:sy n="1000000" d="1000000"/>
                        <am3d:sz n="1000000" d="1000000"/>
                      </am3d:scale>
                      <am3d:rot ax="405950" ay="-877855" az="-102982"/>
                      <am3d:postTrans dx="0" dy="0" dz="0"/>
                    </am3d:trans>
                    <am3d:raster rName="Office3DRenderer" rVer="16.0.8326">
                      <am3d:blip r:embed="rId10"/>
                    </am3d:raster>
                    <am3d:objViewport viewportSz="10925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Model 8" descr="Mainframe symbol">
                  <a:extLst>
                    <a:ext uri="{FF2B5EF4-FFF2-40B4-BE49-F238E27FC236}">
                      <a16:creationId xmlns:a16="http://schemas.microsoft.com/office/drawing/2014/main" id="{7D812683-DF38-42F1-B1CE-9CE1A533FFD5}"/>
                    </a:ext>
                  </a:extLst>
                </p:cNvPr>
                <p:cNvPicPr>
                  <a:picLocks noGrp="1" noRot="1" noChangeAspect="1" noMove="1" noResize="1" noEditPoints="1" noAdjustHandles="1" noChangeArrowheads="1" noChangeShapeType="1" noCrop="1"/>
                </p:cNvPicPr>
                <p:nvPr/>
              </p:nvPicPr>
              <p:blipFill>
                <a:blip r:embed="rId11"/>
                <a:stretch>
                  <a:fillRect/>
                </a:stretch>
              </p:blipFill>
              <p:spPr>
                <a:xfrm>
                  <a:off x="4334043" y="1733874"/>
                  <a:ext cx="807128" cy="935080"/>
                </a:xfrm>
                <a:prstGeom prst="rect">
                  <a:avLst/>
                </a:prstGeom>
              </p:spPr>
            </p:pic>
          </mc:Fallback>
        </mc:AlternateContent>
        <p:sp>
          <p:nvSpPr>
            <p:cNvPr id="10" name="Arrow: Down 9">
              <a:extLst>
                <a:ext uri="{FF2B5EF4-FFF2-40B4-BE49-F238E27FC236}">
                  <a16:creationId xmlns:a16="http://schemas.microsoft.com/office/drawing/2014/main" id="{9A6CF127-BC1F-429A-8793-11451FE36519}"/>
                </a:ext>
              </a:extLst>
            </p:cNvPr>
            <p:cNvSpPr/>
            <p:nvPr/>
          </p:nvSpPr>
          <p:spPr>
            <a:xfrm rot="14199351">
              <a:off x="2521221" y="1004511"/>
              <a:ext cx="524267" cy="1792783"/>
            </a:xfrm>
            <a:prstGeom prst="downArrow">
              <a:avLst>
                <a:gd name="adj1" fmla="val 40470"/>
                <a:gd name="adj2" fmla="val 60476"/>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1</a:t>
              </a:r>
            </a:p>
          </p:txBody>
        </p:sp>
        <p:sp>
          <p:nvSpPr>
            <p:cNvPr id="11" name="Arrow: Down 10">
              <a:extLst>
                <a:ext uri="{FF2B5EF4-FFF2-40B4-BE49-F238E27FC236}">
                  <a16:creationId xmlns:a16="http://schemas.microsoft.com/office/drawing/2014/main" id="{3974B728-0050-4057-865C-E2D8E912619E}"/>
                </a:ext>
              </a:extLst>
            </p:cNvPr>
            <p:cNvSpPr/>
            <p:nvPr/>
          </p:nvSpPr>
          <p:spPr>
            <a:xfrm rot="3472650">
              <a:off x="2825046" y="1624286"/>
              <a:ext cx="556738" cy="1801024"/>
            </a:xfrm>
            <a:prstGeom prst="downArrow">
              <a:avLst>
                <a:gd name="adj1" fmla="val 40470"/>
                <a:gd name="adj2" fmla="val 60476"/>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2</a:t>
              </a:r>
            </a:p>
          </p:txBody>
        </p:sp>
        <p:sp>
          <p:nvSpPr>
            <p:cNvPr id="12" name="Arrow: Right 11">
              <a:extLst>
                <a:ext uri="{FF2B5EF4-FFF2-40B4-BE49-F238E27FC236}">
                  <a16:creationId xmlns:a16="http://schemas.microsoft.com/office/drawing/2014/main" id="{E33E17EB-8345-4A57-9506-5B9398FA7351}"/>
                </a:ext>
              </a:extLst>
            </p:cNvPr>
            <p:cNvSpPr/>
            <p:nvPr/>
          </p:nvSpPr>
          <p:spPr>
            <a:xfrm>
              <a:off x="2458193" y="3503220"/>
              <a:ext cx="3206337" cy="4245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3" name="Graphic 12" descr="Server">
              <a:extLst>
                <a:ext uri="{FF2B5EF4-FFF2-40B4-BE49-F238E27FC236}">
                  <a16:creationId xmlns:a16="http://schemas.microsoft.com/office/drawing/2014/main" id="{B1D3C6D8-7B77-4CD3-9DE4-A0EE88F2B24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69429" y="3213178"/>
              <a:ext cx="914400" cy="1429170"/>
            </a:xfrm>
            <a:prstGeom prst="rect">
              <a:avLst/>
            </a:prstGeom>
            <a:effectLst>
              <a:outerShdw blurRad="50800" dist="38100" algn="l" rotWithShape="0">
                <a:prstClr val="black">
                  <a:alpha val="40000"/>
                </a:prstClr>
              </a:outerShdw>
            </a:effectLst>
          </p:spPr>
        </p:pic>
        <p:sp>
          <p:nvSpPr>
            <p:cNvPr id="14" name="Arrow: Right 13">
              <a:extLst>
                <a:ext uri="{FF2B5EF4-FFF2-40B4-BE49-F238E27FC236}">
                  <a16:creationId xmlns:a16="http://schemas.microsoft.com/office/drawing/2014/main" id="{9BE16186-D882-4BEB-82ED-853E50A98448}"/>
                </a:ext>
              </a:extLst>
            </p:cNvPr>
            <p:cNvSpPr/>
            <p:nvPr/>
          </p:nvSpPr>
          <p:spPr>
            <a:xfrm>
              <a:off x="6683829" y="3503220"/>
              <a:ext cx="1842655" cy="4393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15" name="Graphic 14" descr="Server">
              <a:extLst>
                <a:ext uri="{FF2B5EF4-FFF2-40B4-BE49-F238E27FC236}">
                  <a16:creationId xmlns:a16="http://schemas.microsoft.com/office/drawing/2014/main" id="{4AD056C8-F880-4523-8BA3-72419A3CC58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48255" y="3213178"/>
              <a:ext cx="914400" cy="1429170"/>
            </a:xfrm>
            <a:prstGeom prst="rect">
              <a:avLst/>
            </a:prstGeom>
            <a:effectLst>
              <a:outerShdw blurRad="50800" dist="38100" algn="l" rotWithShape="0">
                <a:prstClr val="black">
                  <a:alpha val="40000"/>
                </a:prstClr>
              </a:outerShdw>
            </a:effectLst>
          </p:spPr>
        </p:pic>
        <p:pic>
          <p:nvPicPr>
            <p:cNvPr id="16" name="Graphic 15" descr="Cloud">
              <a:extLst>
                <a:ext uri="{FF2B5EF4-FFF2-40B4-BE49-F238E27FC236}">
                  <a16:creationId xmlns:a16="http://schemas.microsoft.com/office/drawing/2014/main" id="{33A8891E-F97D-490D-B839-9117145378C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60515" y="1189202"/>
              <a:ext cx="1329801" cy="1329801"/>
            </a:xfrm>
            <a:prstGeom prst="rect">
              <a:avLst/>
            </a:prstGeom>
          </p:spPr>
        </p:pic>
        <p:pic>
          <p:nvPicPr>
            <p:cNvPr id="17" name="Graphic 16" descr="Cloud">
              <a:extLst>
                <a:ext uri="{FF2B5EF4-FFF2-40B4-BE49-F238E27FC236}">
                  <a16:creationId xmlns:a16="http://schemas.microsoft.com/office/drawing/2014/main" id="{A2B15EA5-CCFD-4C12-81FD-DE06933BB2B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49679" y="769501"/>
              <a:ext cx="1329801" cy="1329801"/>
            </a:xfrm>
            <a:prstGeom prst="rect">
              <a:avLst/>
            </a:prstGeom>
          </p:spPr>
        </p:pic>
        <p:sp>
          <p:nvSpPr>
            <p:cNvPr id="18" name="Arrow: Right 17">
              <a:extLst>
                <a:ext uri="{FF2B5EF4-FFF2-40B4-BE49-F238E27FC236}">
                  <a16:creationId xmlns:a16="http://schemas.microsoft.com/office/drawing/2014/main" id="{3F941203-A587-44D4-89E6-3F2804817F0D}"/>
                </a:ext>
              </a:extLst>
            </p:cNvPr>
            <p:cNvSpPr/>
            <p:nvPr/>
          </p:nvSpPr>
          <p:spPr>
            <a:xfrm rot="18407747">
              <a:off x="8837364" y="2346731"/>
              <a:ext cx="1560043" cy="4393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19" name="Graphic 18" descr="Database">
              <a:extLst>
                <a:ext uri="{FF2B5EF4-FFF2-40B4-BE49-F238E27FC236}">
                  <a16:creationId xmlns:a16="http://schemas.microsoft.com/office/drawing/2014/main" id="{8DE12E96-7D5F-43FC-B786-755A6951C3F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041715" y="5679870"/>
              <a:ext cx="1275529" cy="1275529"/>
            </a:xfrm>
            <a:prstGeom prst="rect">
              <a:avLst/>
            </a:prstGeom>
          </p:spPr>
        </p:pic>
        <p:sp>
          <p:nvSpPr>
            <p:cNvPr id="20" name="Arrow: Right 19">
              <a:extLst>
                <a:ext uri="{FF2B5EF4-FFF2-40B4-BE49-F238E27FC236}">
                  <a16:creationId xmlns:a16="http://schemas.microsoft.com/office/drawing/2014/main" id="{3973A744-655D-4204-8005-6BB99A177222}"/>
                </a:ext>
              </a:extLst>
            </p:cNvPr>
            <p:cNvSpPr/>
            <p:nvPr/>
          </p:nvSpPr>
          <p:spPr>
            <a:xfrm rot="2493667">
              <a:off x="8923632" y="4995066"/>
              <a:ext cx="1560043" cy="4393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1" name="Arrow: Right 20">
              <a:extLst>
                <a:ext uri="{FF2B5EF4-FFF2-40B4-BE49-F238E27FC236}">
                  <a16:creationId xmlns:a16="http://schemas.microsoft.com/office/drawing/2014/main" id="{918A8CE2-C8A6-4B75-862B-65BBC6E1895A}"/>
                </a:ext>
              </a:extLst>
            </p:cNvPr>
            <p:cNvSpPr/>
            <p:nvPr/>
          </p:nvSpPr>
          <p:spPr>
            <a:xfrm flipH="1">
              <a:off x="6656529" y="4012955"/>
              <a:ext cx="1842656" cy="439387"/>
            </a:xfrm>
            <a:prstGeom prst="rightArrow">
              <a:avLst>
                <a:gd name="adj1" fmla="val 50000"/>
                <a:gd name="adj2" fmla="val 52702"/>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US" dirty="0"/>
                <a:t>7</a:t>
              </a:r>
            </a:p>
          </p:txBody>
        </p:sp>
        <p:sp>
          <p:nvSpPr>
            <p:cNvPr id="22" name="Arrow: Right 21">
              <a:extLst>
                <a:ext uri="{FF2B5EF4-FFF2-40B4-BE49-F238E27FC236}">
                  <a16:creationId xmlns:a16="http://schemas.microsoft.com/office/drawing/2014/main" id="{231092F9-06A5-49B9-891F-80B69F8AA45D}"/>
                </a:ext>
              </a:extLst>
            </p:cNvPr>
            <p:cNvSpPr/>
            <p:nvPr/>
          </p:nvSpPr>
          <p:spPr>
            <a:xfrm flipH="1">
              <a:off x="2458192" y="3948945"/>
              <a:ext cx="3206337" cy="439387"/>
            </a:xfrm>
            <a:prstGeom prst="rightArrow">
              <a:avLst>
                <a:gd name="adj1" fmla="val 50000"/>
                <a:gd name="adj2" fmla="val 52702"/>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US" dirty="0"/>
                <a:t>8</a:t>
              </a:r>
            </a:p>
          </p:txBody>
        </p:sp>
      </p:grpSp>
    </p:spTree>
    <p:extLst>
      <p:ext uri="{BB962C8B-B14F-4D97-AF65-F5344CB8AC3E}">
        <p14:creationId xmlns:p14="http://schemas.microsoft.com/office/powerpoint/2010/main" val="318044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AF418-9218-4D7B-BFBE-E27EBCB35498}"/>
              </a:ext>
            </a:extLst>
          </p:cNvPr>
          <p:cNvSpPr>
            <a:spLocks noGrp="1"/>
          </p:cNvSpPr>
          <p:nvPr>
            <p:ph type="title"/>
          </p:nvPr>
        </p:nvSpPr>
        <p:spPr/>
        <p:txBody>
          <a:bodyPr/>
          <a:lstStyle/>
          <a:p>
            <a:r>
              <a:rPr lang="en-US" dirty="0"/>
              <a:t>All about web application</a:t>
            </a:r>
          </a:p>
        </p:txBody>
      </p:sp>
      <p:sp>
        <p:nvSpPr>
          <p:cNvPr id="3" name="Content Placeholder 2">
            <a:extLst>
              <a:ext uri="{FF2B5EF4-FFF2-40B4-BE49-F238E27FC236}">
                <a16:creationId xmlns:a16="http://schemas.microsoft.com/office/drawing/2014/main" id="{91BB829E-E3DA-4826-8321-B9BC127C3557}"/>
              </a:ext>
            </a:extLst>
          </p:cNvPr>
          <p:cNvSpPr>
            <a:spLocks noGrp="1"/>
          </p:cNvSpPr>
          <p:nvPr>
            <p:ph idx="1"/>
          </p:nvPr>
        </p:nvSpPr>
        <p:spPr/>
        <p:txBody>
          <a:bodyPr/>
          <a:lstStyle/>
          <a:p>
            <a:r>
              <a:rPr lang="en-US" dirty="0"/>
              <a:t>Serves document from a centralized server.</a:t>
            </a:r>
          </a:p>
          <a:p>
            <a:r>
              <a:rPr lang="en-US" dirty="0"/>
              <a:t>Server is identified by a URI, which in turn maps to an IP address</a:t>
            </a:r>
          </a:p>
          <a:p>
            <a:r>
              <a:rPr lang="en-US" dirty="0"/>
              <a:t>Uses HTTP as the application level protocol, a stateless protocol.</a:t>
            </a:r>
          </a:p>
          <a:p>
            <a:r>
              <a:rPr lang="en-US" dirty="0"/>
              <a:t>Uses TCP as the underlying transport, a stateful protocol.</a:t>
            </a:r>
          </a:p>
          <a:p>
            <a:r>
              <a:rPr lang="en-US" dirty="0"/>
              <a:t>Renders output as HTML</a:t>
            </a:r>
          </a:p>
          <a:p>
            <a:r>
              <a:rPr lang="en-US" dirty="0"/>
              <a:t>Uses web browser for displaying the User Interface.</a:t>
            </a:r>
          </a:p>
          <a:p>
            <a:endParaRPr lang="en-US" dirty="0"/>
          </a:p>
        </p:txBody>
      </p:sp>
    </p:spTree>
    <p:extLst>
      <p:ext uri="{BB962C8B-B14F-4D97-AF65-F5344CB8AC3E}">
        <p14:creationId xmlns:p14="http://schemas.microsoft.com/office/powerpoint/2010/main" val="2212591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9D285-C88F-4796-A075-14AB1D45E565}"/>
              </a:ext>
            </a:extLst>
          </p:cNvPr>
          <p:cNvSpPr>
            <a:spLocks noGrp="1"/>
          </p:cNvSpPr>
          <p:nvPr>
            <p:ph type="title"/>
          </p:nvPr>
        </p:nvSpPr>
        <p:spPr/>
        <p:txBody>
          <a:bodyPr/>
          <a:lstStyle/>
          <a:p>
            <a:r>
              <a:rPr lang="en-US" dirty="0"/>
              <a:t>Traditional vs Single Page Web application</a:t>
            </a:r>
          </a:p>
        </p:txBody>
      </p:sp>
      <p:pic>
        <p:nvPicPr>
          <p:cNvPr id="1026" name="Picture 2" descr="Image result for traditional web application vs SPA">
            <a:extLst>
              <a:ext uri="{FF2B5EF4-FFF2-40B4-BE49-F238E27FC236}">
                <a16:creationId xmlns:a16="http://schemas.microsoft.com/office/drawing/2014/main" id="{626762A7-80B9-4332-87E7-BD5DC8759F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0" y="2071301"/>
            <a:ext cx="5945868" cy="32918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raditional web application vs SPA">
            <a:extLst>
              <a:ext uri="{FF2B5EF4-FFF2-40B4-BE49-F238E27FC236}">
                <a16:creationId xmlns:a16="http://schemas.microsoft.com/office/drawing/2014/main" id="{321784F3-543C-478A-9D23-D66D9F6BC7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6096000" y="2071301"/>
            <a:ext cx="5945868" cy="329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156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1AA33DD-218A-471C-B61B-4D771B0D5A60}"/>
              </a:ext>
            </a:extLst>
          </p:cNvPr>
          <p:cNvGrpSpPr/>
          <p:nvPr/>
        </p:nvGrpSpPr>
        <p:grpSpPr>
          <a:xfrm>
            <a:off x="273133" y="218519"/>
            <a:ext cx="8111836" cy="2002104"/>
            <a:chOff x="3241964" y="1845499"/>
            <a:chExt cx="8111836" cy="2002104"/>
          </a:xfrm>
        </p:grpSpPr>
        <p:sp>
          <p:nvSpPr>
            <p:cNvPr id="5" name="Rectangle 4">
              <a:extLst>
                <a:ext uri="{FF2B5EF4-FFF2-40B4-BE49-F238E27FC236}">
                  <a16:creationId xmlns:a16="http://schemas.microsoft.com/office/drawing/2014/main" id="{DD5C754B-3924-41A5-A4E7-B1CB61818C13}"/>
                </a:ext>
              </a:extLst>
            </p:cNvPr>
            <p:cNvSpPr/>
            <p:nvPr/>
          </p:nvSpPr>
          <p:spPr>
            <a:xfrm>
              <a:off x="3241964" y="1845499"/>
              <a:ext cx="8111836" cy="1961655"/>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p>
              <a:r>
                <a:rPr lang="en-US" dirty="0"/>
                <a:t>Front End</a:t>
              </a:r>
            </a:p>
          </p:txBody>
        </p:sp>
        <p:sp>
          <p:nvSpPr>
            <p:cNvPr id="3" name="Rectangle 2">
              <a:extLst>
                <a:ext uri="{FF2B5EF4-FFF2-40B4-BE49-F238E27FC236}">
                  <a16:creationId xmlns:a16="http://schemas.microsoft.com/office/drawing/2014/main" id="{71778E49-C2FF-4336-9832-1BAE05436C76}"/>
                </a:ext>
              </a:extLst>
            </p:cNvPr>
            <p:cNvSpPr/>
            <p:nvPr/>
          </p:nvSpPr>
          <p:spPr>
            <a:xfrm>
              <a:off x="3241964" y="2315687"/>
              <a:ext cx="8111836" cy="5106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Interface Layer[HTML/CSS/</a:t>
              </a:r>
              <a:r>
                <a:rPr lang="en-US" dirty="0" err="1"/>
                <a:t>Javascript</a:t>
              </a:r>
              <a:r>
                <a:rPr lang="en-US" dirty="0"/>
                <a:t>]</a:t>
              </a:r>
            </a:p>
          </p:txBody>
        </p:sp>
        <p:sp>
          <p:nvSpPr>
            <p:cNvPr id="7" name="Rectangle 6">
              <a:extLst>
                <a:ext uri="{FF2B5EF4-FFF2-40B4-BE49-F238E27FC236}">
                  <a16:creationId xmlns:a16="http://schemas.microsoft.com/office/drawing/2014/main" id="{C20484A4-94CD-4BD2-9018-0ABDED5A3810}"/>
                </a:ext>
              </a:extLst>
            </p:cNvPr>
            <p:cNvSpPr/>
            <p:nvPr/>
          </p:nvSpPr>
          <p:spPr>
            <a:xfrm>
              <a:off x="3241964" y="2826327"/>
              <a:ext cx="8111836" cy="5106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and Business Logic Layer</a:t>
              </a:r>
            </a:p>
          </p:txBody>
        </p:sp>
        <p:sp>
          <p:nvSpPr>
            <p:cNvPr id="8" name="Rectangle 7">
              <a:extLst>
                <a:ext uri="{FF2B5EF4-FFF2-40B4-BE49-F238E27FC236}">
                  <a16:creationId xmlns:a16="http://schemas.microsoft.com/office/drawing/2014/main" id="{8C311209-924F-44AF-8D07-95BFBBD953BB}"/>
                </a:ext>
              </a:extLst>
            </p:cNvPr>
            <p:cNvSpPr/>
            <p:nvPr/>
          </p:nvSpPr>
          <p:spPr>
            <a:xfrm>
              <a:off x="3241964" y="3336963"/>
              <a:ext cx="8111836" cy="5106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Communication Layer</a:t>
              </a:r>
            </a:p>
          </p:txBody>
        </p:sp>
      </p:grpSp>
      <p:grpSp>
        <p:nvGrpSpPr>
          <p:cNvPr id="14" name="Group 13">
            <a:extLst>
              <a:ext uri="{FF2B5EF4-FFF2-40B4-BE49-F238E27FC236}">
                <a16:creationId xmlns:a16="http://schemas.microsoft.com/office/drawing/2014/main" id="{F7E88647-87C2-4977-901B-65A72F787651}"/>
              </a:ext>
            </a:extLst>
          </p:cNvPr>
          <p:cNvGrpSpPr/>
          <p:nvPr/>
        </p:nvGrpSpPr>
        <p:grpSpPr>
          <a:xfrm>
            <a:off x="3550723" y="3656550"/>
            <a:ext cx="8111836" cy="1961655"/>
            <a:chOff x="3241964" y="4126736"/>
            <a:chExt cx="8111836" cy="1961655"/>
          </a:xfrm>
        </p:grpSpPr>
        <p:sp>
          <p:nvSpPr>
            <p:cNvPr id="6" name="Rectangle 5">
              <a:extLst>
                <a:ext uri="{FF2B5EF4-FFF2-40B4-BE49-F238E27FC236}">
                  <a16:creationId xmlns:a16="http://schemas.microsoft.com/office/drawing/2014/main" id="{5F2B96E1-9AC4-49EA-8D7A-AF355FE692EE}"/>
                </a:ext>
              </a:extLst>
            </p:cNvPr>
            <p:cNvSpPr/>
            <p:nvPr/>
          </p:nvSpPr>
          <p:spPr>
            <a:xfrm>
              <a:off x="3241964" y="4126736"/>
              <a:ext cx="8111836" cy="1961655"/>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r>
                <a:rPr lang="en-US" dirty="0"/>
                <a:t>Back End</a:t>
              </a:r>
            </a:p>
          </p:txBody>
        </p:sp>
        <p:sp>
          <p:nvSpPr>
            <p:cNvPr id="9" name="Rectangle 8">
              <a:extLst>
                <a:ext uri="{FF2B5EF4-FFF2-40B4-BE49-F238E27FC236}">
                  <a16:creationId xmlns:a16="http://schemas.microsoft.com/office/drawing/2014/main" id="{4628FDE9-E988-4054-8ADC-F6EBC25121FB}"/>
                </a:ext>
              </a:extLst>
            </p:cNvPr>
            <p:cNvSpPr/>
            <p:nvPr/>
          </p:nvSpPr>
          <p:spPr>
            <a:xfrm>
              <a:off x="3241964" y="4617149"/>
              <a:ext cx="8111836" cy="51064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Communication Layer</a:t>
              </a:r>
            </a:p>
          </p:txBody>
        </p:sp>
        <p:sp>
          <p:nvSpPr>
            <p:cNvPr id="10" name="Rectangle 9">
              <a:extLst>
                <a:ext uri="{FF2B5EF4-FFF2-40B4-BE49-F238E27FC236}">
                  <a16:creationId xmlns:a16="http://schemas.microsoft.com/office/drawing/2014/main" id="{2375DBE0-5240-4C70-A8AE-29A64D213966}"/>
                </a:ext>
              </a:extLst>
            </p:cNvPr>
            <p:cNvSpPr/>
            <p:nvPr/>
          </p:nvSpPr>
          <p:spPr>
            <a:xfrm>
              <a:off x="3241964" y="5127789"/>
              <a:ext cx="8111836" cy="51064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Validation and Business Logic Layer</a:t>
              </a:r>
            </a:p>
          </p:txBody>
        </p:sp>
        <p:sp>
          <p:nvSpPr>
            <p:cNvPr id="11" name="Rectangle 10">
              <a:extLst>
                <a:ext uri="{FF2B5EF4-FFF2-40B4-BE49-F238E27FC236}">
                  <a16:creationId xmlns:a16="http://schemas.microsoft.com/office/drawing/2014/main" id="{7D4CC5B9-E1CF-497A-8B59-12EA88486E7D}"/>
                </a:ext>
              </a:extLst>
            </p:cNvPr>
            <p:cNvSpPr/>
            <p:nvPr/>
          </p:nvSpPr>
          <p:spPr>
            <a:xfrm>
              <a:off x="3241964" y="5577751"/>
              <a:ext cx="8111836" cy="51064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Persistence Layer</a:t>
              </a:r>
            </a:p>
          </p:txBody>
        </p:sp>
      </p:grpSp>
      <p:pic>
        <p:nvPicPr>
          <p:cNvPr id="16" name="Graphic 15" descr="Database">
            <a:extLst>
              <a:ext uri="{FF2B5EF4-FFF2-40B4-BE49-F238E27FC236}">
                <a16:creationId xmlns:a16="http://schemas.microsoft.com/office/drawing/2014/main" id="{FEB01CFA-5768-43D0-9AEF-C8F2F4B57F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680" y="5672415"/>
            <a:ext cx="914400" cy="914400"/>
          </a:xfrm>
          <a:prstGeom prst="rect">
            <a:avLst/>
          </a:prstGeom>
        </p:spPr>
      </p:pic>
      <p:pic>
        <p:nvPicPr>
          <p:cNvPr id="18" name="Graphic 17" descr="Server">
            <a:extLst>
              <a:ext uri="{FF2B5EF4-FFF2-40B4-BE49-F238E27FC236}">
                <a16:creationId xmlns:a16="http://schemas.microsoft.com/office/drawing/2014/main" id="{AB492A8A-5910-4E1C-A3CA-4111C9467B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84961" y="3339935"/>
            <a:ext cx="914400" cy="914400"/>
          </a:xfrm>
          <a:prstGeom prst="rect">
            <a:avLst/>
          </a:prstGeom>
        </p:spPr>
      </p:pic>
    </p:spTree>
    <p:extLst>
      <p:ext uri="{BB962C8B-B14F-4D97-AF65-F5344CB8AC3E}">
        <p14:creationId xmlns:p14="http://schemas.microsoft.com/office/powerpoint/2010/main" val="3400827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1069</TotalTime>
  <Words>345</Words>
  <Application>Microsoft Office PowerPoint</Application>
  <PresentationFormat>Widescreen</PresentationFormat>
  <Paragraphs>64</Paragraphs>
  <Slides>11</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Fullstack (Web)Development</vt:lpstr>
      <vt:lpstr>What is a stack?</vt:lpstr>
      <vt:lpstr>A typical web application</vt:lpstr>
      <vt:lpstr>PowerPoint Presentation</vt:lpstr>
      <vt:lpstr>PowerPoint Presentation</vt:lpstr>
      <vt:lpstr>All about web application</vt:lpstr>
      <vt:lpstr>All about web application</vt:lpstr>
      <vt:lpstr>Traditional vs Single Page Web application</vt:lpstr>
      <vt:lpstr>PowerPoint Presentation</vt:lpstr>
      <vt:lpstr>JARGON QUIZ</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Fullstack Development</dc:title>
  <dc:creator>Senthilvel Samatharman</dc:creator>
  <cp:lastModifiedBy>Senthilvel Samatharman</cp:lastModifiedBy>
  <cp:revision>21</cp:revision>
  <dcterms:created xsi:type="dcterms:W3CDTF">2019-12-14T04:01:44Z</dcterms:created>
  <dcterms:modified xsi:type="dcterms:W3CDTF">2019-12-16T13:06:18Z</dcterms:modified>
</cp:coreProperties>
</file>